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5" r:id="rId2"/>
    <p:sldId id="265" r:id="rId3"/>
    <p:sldId id="259" r:id="rId4"/>
    <p:sldId id="258" r:id="rId5"/>
    <p:sldId id="257" r:id="rId6"/>
    <p:sldId id="260" r:id="rId7"/>
    <p:sldId id="261" r:id="rId8"/>
    <p:sldId id="263" r:id="rId9"/>
    <p:sldId id="256" r:id="rId10"/>
    <p:sldId id="262" r:id="rId11"/>
    <p:sldId id="267" r:id="rId12"/>
    <p:sldId id="266" r:id="rId13"/>
    <p:sldId id="274" r:id="rId14"/>
    <p:sldId id="277" r:id="rId15"/>
    <p:sldId id="278" r:id="rId16"/>
    <p:sldId id="279" r:id="rId17"/>
    <p:sldId id="269" r:id="rId18"/>
    <p:sldId id="276" r:id="rId19"/>
    <p:sldId id="268" r:id="rId20"/>
    <p:sldId id="282" r:id="rId21"/>
    <p:sldId id="281" r:id="rId22"/>
    <p:sldId id="271" r:id="rId23"/>
    <p:sldId id="288" r:id="rId24"/>
    <p:sldId id="284" r:id="rId25"/>
    <p:sldId id="285" r:id="rId26"/>
    <p:sldId id="286" r:id="rId27"/>
    <p:sldId id="287" r:id="rId28"/>
    <p:sldId id="272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-134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70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7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57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53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1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9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35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6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19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9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92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41A50-DBD2-45C9-B41C-424E9B2DF54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0141B-7C2C-4D15-B006-89D10179B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1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576387" y="1981200"/>
            <a:ext cx="9144000" cy="1752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6600"/>
                </a:solidFill>
                <a:latin typeface="Arial Narrow" pitchFamily="34" charset="0"/>
              </a:rPr>
              <a:t>SCSA1402</a:t>
            </a:r>
            <a:r>
              <a:rPr lang="en-US" altLang="en-US" sz="4000" b="1" dirty="0">
                <a:solidFill>
                  <a:srgbClr val="006600"/>
                </a:solidFill>
                <a:latin typeface="Arial Narrow" pitchFamily="34" charset="0"/>
              </a:rPr>
              <a:t>-</a:t>
            </a:r>
            <a:r>
              <a:rPr lang="en-US" sz="4000" b="1" dirty="0">
                <a:solidFill>
                  <a:srgbClr val="006600"/>
                </a:solidFill>
                <a:latin typeface="Arial Narrow" pitchFamily="34" charset="0"/>
              </a:rPr>
              <a:t>COMPUTER ARCHITECTURE AND ORGANIZATION</a:t>
            </a:r>
            <a:endParaRPr lang="en-US" altLang="en-US" sz="40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  <p:pic>
        <p:nvPicPr>
          <p:cNvPr id="20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226422"/>
            <a:ext cx="9144000" cy="165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8/6/2020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23B2-5E61-40D1-87DC-42095EE84C4A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9EE3C6-ACCF-4E3A-8B47-36C54194B3B5}"/>
              </a:ext>
            </a:extLst>
          </p:cNvPr>
          <p:cNvSpPr/>
          <p:nvPr/>
        </p:nvSpPr>
        <p:spPr>
          <a:xfrm>
            <a:off x="590550" y="2203163"/>
            <a:ext cx="11172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Fd869108-Identity-H"/>
              </a:rPr>
              <a:t>Comparing this algorithm with its signed-ma</a:t>
            </a:r>
            <a:r>
              <a:rPr lang="en-GB" sz="3200" dirty="0">
                <a:latin typeface="Fd1485061-Identity-H"/>
              </a:rPr>
              <a:t>gni</a:t>
            </a:r>
            <a:r>
              <a:rPr lang="en-GB" sz="3200" dirty="0">
                <a:latin typeface="Fd869108-Identity-H"/>
              </a:rPr>
              <a:t>tude counterpart, </a:t>
            </a:r>
            <a:r>
              <a:rPr lang="en-GB" sz="3200" dirty="0" smtClean="0">
                <a:latin typeface="Fd869108-Identity-H"/>
              </a:rPr>
              <a:t>we note </a:t>
            </a:r>
            <a:r>
              <a:rPr lang="en-GB" sz="3200" dirty="0">
                <a:latin typeface="Fd869108-Identity-H"/>
              </a:rPr>
              <a:t>that it is much simpler to add and subtract numbers </a:t>
            </a:r>
            <a:r>
              <a:rPr lang="en-GB" sz="3200" dirty="0">
                <a:latin typeface="Fd969645-Identity-H"/>
              </a:rPr>
              <a:t>if </a:t>
            </a:r>
            <a:r>
              <a:rPr lang="en-GB" sz="3200" dirty="0">
                <a:latin typeface="Fd869108-Identity-H"/>
              </a:rPr>
              <a:t>negative numbers are maintained in signed-2' s complement representation. </a:t>
            </a:r>
            <a:endParaRPr lang="en-GB" sz="3200" dirty="0" smtClean="0">
              <a:latin typeface="Fd869108-Identity-H"/>
            </a:endParaRPr>
          </a:p>
          <a:p>
            <a:endParaRPr lang="en-GB" sz="3200" dirty="0">
              <a:latin typeface="Fd869108-Identity-H"/>
            </a:endParaRPr>
          </a:p>
          <a:p>
            <a:r>
              <a:rPr lang="en-GB" sz="3200" dirty="0">
                <a:latin typeface="Fd869108-Identity-H"/>
              </a:rPr>
              <a:t>For this reason most computers adopt this representation over the more familiar signed-ma</a:t>
            </a:r>
            <a:r>
              <a:rPr lang="en-GB" sz="3200" dirty="0">
                <a:latin typeface="Fd1485061-Identity-H"/>
              </a:rPr>
              <a:t>gni</a:t>
            </a:r>
            <a:r>
              <a:rPr lang="en-GB" sz="3200" dirty="0">
                <a:latin typeface="Fd869108-Identity-H"/>
              </a:rPr>
              <a:t>tude</a:t>
            </a:r>
            <a:endParaRPr lang="en-GB" sz="3200" dirty="0"/>
          </a:p>
        </p:txBody>
      </p:sp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73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E5118E-C82D-40A2-BC68-127EE89F96A7}"/>
              </a:ext>
            </a:extLst>
          </p:cNvPr>
          <p:cNvSpPr/>
          <p:nvPr/>
        </p:nvSpPr>
        <p:spPr>
          <a:xfrm>
            <a:off x="3442768" y="208903"/>
            <a:ext cx="4910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u="sng" dirty="0"/>
              <a:t>Multiplication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7AF269-BDF7-473E-B51A-C19616FD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98" y="1221655"/>
            <a:ext cx="11013302" cy="5427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9097355" y="532068"/>
            <a:ext cx="2078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Multiplicand –B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</a:p>
          <a:p>
            <a:r>
              <a:rPr lang="en-US" dirty="0" smtClean="0"/>
              <a:t>Multiplier – Q *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dirty="0" err="1" smtClean="0"/>
              <a:t>Complementer</a:t>
            </a:r>
            <a:r>
              <a:rPr lang="en-US" dirty="0" smtClean="0"/>
              <a:t> -A&amp;B register</a:t>
            </a:r>
          </a:p>
          <a:p>
            <a:r>
              <a:rPr lang="en-US" dirty="0" err="1" smtClean="0"/>
              <a:t>Shr</a:t>
            </a:r>
            <a:r>
              <a:rPr lang="en-US" dirty="0" smtClean="0"/>
              <a:t> operation on </a:t>
            </a:r>
          </a:p>
          <a:p>
            <a:r>
              <a:rPr lang="en-US" dirty="0" smtClean="0"/>
              <a:t>EAQ </a:t>
            </a:r>
          </a:p>
          <a:p>
            <a:r>
              <a:rPr lang="en-US" dirty="0" smtClean="0"/>
              <a:t>0 shifted 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35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AC256F-121E-411A-AF33-536DA1D3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0"/>
            <a:ext cx="56769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9C0CEBD-F027-45FB-BBF5-33D5C8BF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50" y="1057276"/>
            <a:ext cx="3162300" cy="4143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538107" y="1962150"/>
            <a:ext cx="3463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Sign of As &amp; </a:t>
            </a:r>
            <a:r>
              <a:rPr lang="en-US" dirty="0" err="1" smtClean="0"/>
              <a:t>Bs</a:t>
            </a:r>
            <a:r>
              <a:rPr lang="en-US" dirty="0" smtClean="0"/>
              <a:t> is defined multiplier and multiplicand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E- FF flip flop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Sequence counter = multiplier bit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Qn</a:t>
            </a:r>
            <a:r>
              <a:rPr lang="en-US" dirty="0" smtClean="0"/>
              <a:t> – is the significant bit of Q register(last bit)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86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14"/>
            <a:ext cx="11430000" cy="6716486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81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552450"/>
            <a:ext cx="10877549" cy="6162675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46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14325"/>
            <a:ext cx="11401425" cy="6248399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600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685800"/>
            <a:ext cx="10820400" cy="582930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99A6AD9-B715-4D06-8F34-0E7225875EFC}"/>
              </a:ext>
            </a:extLst>
          </p:cNvPr>
          <p:cNvSpPr/>
          <p:nvPr/>
        </p:nvSpPr>
        <p:spPr>
          <a:xfrm>
            <a:off x="3434782" y="187582"/>
            <a:ext cx="5505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u="sng" dirty="0"/>
              <a:t>Booth Multiplication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28D8C0-AEA3-4D7D-8DE0-9972BC48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32" y="1676401"/>
            <a:ext cx="7096124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476251" y="1871663"/>
            <a:ext cx="54959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BR- Multiplicand</a:t>
            </a:r>
          </a:p>
          <a:p>
            <a:r>
              <a:rPr lang="en-US" sz="2000" dirty="0" smtClean="0"/>
              <a:t>QR-Multiplier</a:t>
            </a:r>
          </a:p>
          <a:p>
            <a:r>
              <a:rPr lang="en-US" sz="2000" dirty="0" err="1" smtClean="0"/>
              <a:t>Complementer</a:t>
            </a:r>
            <a:r>
              <a:rPr lang="en-US" sz="2000" dirty="0" smtClean="0"/>
              <a:t>- Mode control(0 or 1)</a:t>
            </a:r>
          </a:p>
          <a:p>
            <a:r>
              <a:rPr lang="en-US" sz="2000" dirty="0" smtClean="0"/>
              <a:t>AC- Temporary register</a:t>
            </a:r>
          </a:p>
          <a:p>
            <a:r>
              <a:rPr lang="en-US" sz="2000" dirty="0" smtClean="0"/>
              <a:t>AC&amp;QR—</a:t>
            </a:r>
            <a:r>
              <a:rPr lang="en-US" sz="2000" dirty="0" err="1" smtClean="0"/>
              <a:t>asr</a:t>
            </a:r>
            <a:r>
              <a:rPr lang="en-US" sz="2000" dirty="0" smtClean="0"/>
              <a:t> operation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Qn-LSB,Qn+1- extra bit (FF) -0 initial bit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77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C58D4B-E638-4574-B21B-EF157670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7" y="849222"/>
            <a:ext cx="6467787" cy="5831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C2514F-D68D-4C81-B1AC-18A6979A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-274758"/>
            <a:ext cx="11801475" cy="1474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672374" y="1733550"/>
            <a:ext cx="3167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Multiplier contains 4 bits – AC register is 4 zeros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SC- 4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Qn</a:t>
            </a:r>
            <a:r>
              <a:rPr lang="en-US" dirty="0" smtClean="0"/>
              <a:t>-LSB &amp; Qn+1 extra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 -Temporary Register-Partial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object 4"/>
          <p:cNvSpPr/>
          <p:nvPr/>
        </p:nvSpPr>
        <p:spPr>
          <a:xfrm>
            <a:off x="0" y="841248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53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37C632-3B99-44C4-9BF5-91EB5ABC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1" y="0"/>
            <a:ext cx="10059272" cy="6462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7312"/>
            <a:ext cx="12049125" cy="630593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18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A5B2F5-D55B-49FA-B930-02AD1F5E4B70}"/>
              </a:ext>
            </a:extLst>
          </p:cNvPr>
          <p:cNvSpPr txBox="1"/>
          <p:nvPr/>
        </p:nvSpPr>
        <p:spPr>
          <a:xfrm>
            <a:off x="669306" y="207390"/>
            <a:ext cx="1132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SCS1207 : COMPUTER ARCHITECTURE AND ORGANIZATION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EF785AC-60C9-4A94-A6A6-3C8767A1DDD6}"/>
              </a:ext>
            </a:extLst>
          </p:cNvPr>
          <p:cNvSpPr/>
          <p:nvPr/>
        </p:nvSpPr>
        <p:spPr>
          <a:xfrm>
            <a:off x="593889" y="1457325"/>
            <a:ext cx="104551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u="sng" dirty="0"/>
              <a:t>UNIT 2 - DATA PATH DESIGN :</a:t>
            </a:r>
          </a:p>
          <a:p>
            <a:r>
              <a:rPr lang="en-IN" sz="2800" b="1" u="sng" dirty="0"/>
              <a:t>Computer arithmetic 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Addition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Subtraction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Multiplication and Division algorithms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Floating Point Arithmetic operations </a:t>
            </a:r>
          </a:p>
          <a:p>
            <a:r>
              <a:rPr lang="en-IN" sz="2800" b="1" u="sng" dirty="0"/>
              <a:t>Microprogrammed Control 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Control memory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Address sequencing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Microprogram Example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Design of Control unit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800" b="1" dirty="0"/>
              <a:t>Example Processor design</a:t>
            </a:r>
          </a:p>
        </p:txBody>
      </p:sp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66850"/>
            <a:ext cx="10353675" cy="52673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68705" y="510659"/>
            <a:ext cx="46483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dirty="0"/>
              <a:t>Division  Algorithm</a:t>
            </a:r>
            <a:endParaRPr lang="en-US" sz="4400" dirty="0"/>
          </a:p>
        </p:txBody>
      </p:sp>
      <p:sp>
        <p:nvSpPr>
          <p:cNvPr id="5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70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FE95B88-E210-4D27-A56B-33B0B832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51" y="945212"/>
            <a:ext cx="6322982" cy="5723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4495" y="298881"/>
            <a:ext cx="3897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 smtClean="0"/>
              <a:t> </a:t>
            </a:r>
            <a:r>
              <a:rPr lang="en-IN" sz="3600" b="1" u="sng" dirty="0" smtClean="0"/>
              <a:t>Division  </a:t>
            </a:r>
            <a:r>
              <a:rPr lang="en-IN" sz="3600" b="1" u="sng" dirty="0"/>
              <a:t>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799" y="2873829"/>
            <a:ext cx="3464632" cy="254331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546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496B32B-51F1-42FB-A3B9-782B7DE8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56" y="247650"/>
            <a:ext cx="6924475" cy="6239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0"/>
            <a:ext cx="4914900" cy="525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31" y="5695949"/>
            <a:ext cx="4688205" cy="1019175"/>
          </a:xfrm>
          <a:prstGeom prst="rect">
            <a:avLst/>
          </a:prstGeom>
        </p:spPr>
      </p:pic>
      <p:sp>
        <p:nvSpPr>
          <p:cNvPr id="6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94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69668"/>
            <a:ext cx="6017622" cy="7200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03" y="156754"/>
            <a:ext cx="5493305" cy="6696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62" y="5005660"/>
            <a:ext cx="229707" cy="25431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329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418011"/>
            <a:ext cx="7444604" cy="5991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138" y="1005976"/>
            <a:ext cx="3219450" cy="15716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54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942975"/>
            <a:ext cx="7874589" cy="497205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28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330925"/>
            <a:ext cx="10450286" cy="5991497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964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7" y="1295400"/>
            <a:ext cx="8261576" cy="426720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593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9A093-28D5-425C-8350-7A58B01C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73" y="144379"/>
            <a:ext cx="8763501" cy="6685046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41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824" y="333320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Block Diagram of control unit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5963" y="2557463"/>
            <a:ext cx="7562850" cy="3317875"/>
          </a:xfrm>
        </p:spPr>
      </p:pic>
      <p:pic>
        <p:nvPicPr>
          <p:cNvPr id="19460" name="Picture 2" descr="C:\Users\Shakthi\Desktop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5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EB334B-1B11-4B7E-BEDB-C26A0AF6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161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addition and subtraction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2D8579-017E-41F9-BBEF-BACB35B1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36" y="1416299"/>
            <a:ext cx="11573164" cy="3777622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Arithmetic instructions in digital computer manipulate data to produce 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re­sults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necessary for the solution of computational problems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These instructions perform arithmetic calculations and are responsible for the bulk of activity involved in processing data in a computer. </a:t>
            </a: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The four basic arithmetic operations are addition, subtraction, multiplication and division.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From these four operations, it is possible to formulate other arithmetic functions and solve scientific problems by means of numerical analysis methods.</a:t>
            </a:r>
          </a:p>
        </p:txBody>
      </p:sp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6563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5438" y="412833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unit : FUNCTIONS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control unit is the main component of a central processing unit (CPU) </a:t>
            </a:r>
          </a:p>
          <a:p>
            <a:pPr eaLnBrk="1" hangingPunct="1"/>
            <a:r>
              <a:rPr lang="en-US" smtClean="0"/>
              <a:t>In computers that can direct the operations during the execution of a program by the processor/computer.</a:t>
            </a:r>
          </a:p>
          <a:p>
            <a:pPr eaLnBrk="1" hangingPunct="1"/>
            <a:r>
              <a:rPr lang="en-US" smtClean="0"/>
              <a:t> The main function of the control unit is to fetch and execute instructions from the memory of a computer. </a:t>
            </a:r>
          </a:p>
          <a:p>
            <a:pPr eaLnBrk="1" hangingPunct="1"/>
            <a:r>
              <a:rPr lang="en-US" smtClean="0"/>
              <a:t>It receives the input instruction/information from the user and converts it into control signals, which are then given to the CPU for further execution.</a:t>
            </a:r>
          </a:p>
        </p:txBody>
      </p:sp>
      <p:pic>
        <p:nvPicPr>
          <p:cNvPr id="20484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7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007042" y="476444"/>
            <a:ext cx="10515600" cy="1325563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  <a:endParaRPr lang="en-US" sz="2800" dirty="0" smtClean="0">
              <a:ln>
                <a:noFill/>
              </a:ln>
            </a:endParaRPr>
          </a:p>
        </p:txBody>
      </p:sp>
      <p:pic>
        <p:nvPicPr>
          <p:cNvPr id="2150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4250" y="2490788"/>
            <a:ext cx="7070725" cy="2901950"/>
          </a:xfrm>
        </p:spPr>
      </p:pic>
      <p:pic>
        <p:nvPicPr>
          <p:cNvPr id="21508" name="Picture 2" descr="C:\Users\Shakthi\Desktop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4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959334" y="388979"/>
            <a:ext cx="10515600" cy="1325563"/>
          </a:xfrm>
        </p:spPr>
        <p:txBody>
          <a:bodyPr/>
          <a:lstStyle/>
          <a:p>
            <a:pPr eaLnBrk="1" hangingPunct="1"/>
            <a:r>
              <a:rPr lang="en-US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  <a:endParaRPr lang="en-US" dirty="0" smtClean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eaLnBrk="1" fontAlgn="auto" hangingPunct="1">
              <a:buFont typeface="Arial"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en-US" b="1" dirty="0" err="1">
                <a:solidFill>
                  <a:srgbClr val="C00000"/>
                </a:solidFill>
              </a:rPr>
              <a:t>M</a:t>
            </a:r>
            <a:r>
              <a:rPr lang="en-US" b="1" dirty="0" err="1" smtClean="0">
                <a:solidFill>
                  <a:srgbClr val="C00000"/>
                </a:solidFill>
              </a:rPr>
              <a:t>icroprogrammed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control unit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is a relatively simple logic circuit that is capable of;</a:t>
            </a:r>
          </a:p>
          <a:p>
            <a:pPr marL="457200" indent="-457200" algn="just" eaLnBrk="1" fontAlgn="auto" hangingPunct="1">
              <a:buFont typeface="Arial"/>
              <a:buAutoNum type="arabicParenBoth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sequencing through microinstructions and </a:t>
            </a:r>
          </a:p>
          <a:p>
            <a:pPr marL="0" indent="0" algn="just" eaLnBrk="1" fontAlgn="auto" hangingPunct="1">
              <a:buFont typeface="Arial"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(2) generating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signals to execute each microinstruction. The concept of 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microprogram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is similar to computer program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control unit initiate sequences of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microoperations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 signal (that specify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microoperations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in a bus-organized system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groups of bits that select the paths in multiplexers, decoders, and arithmetic logic units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32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887772" y="436687"/>
            <a:ext cx="10515600" cy="1325563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TYPES OF CONTROL UNIT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en-US" smtClean="0"/>
              <a:t>Two major types of Control Unit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mtClean="0">
                <a:solidFill>
                  <a:srgbClr val="C00000"/>
                </a:solidFill>
              </a:rPr>
              <a:t>Hardwired Control </a:t>
            </a:r>
            <a:r>
              <a:rPr lang="en-US" smtClean="0"/>
              <a:t>: </a:t>
            </a:r>
            <a:r>
              <a:rPr lang="en-US" b="1" smtClean="0"/>
              <a:t>Hardwired control</a:t>
            </a:r>
            <a:r>
              <a:rPr lang="en-US" smtClean="0"/>
              <a:t> is a </a:t>
            </a:r>
            <a:r>
              <a:rPr lang="en-US" b="1" smtClean="0"/>
              <a:t>control</a:t>
            </a:r>
            <a:r>
              <a:rPr lang="en-US" smtClean="0"/>
              <a:t> mechanism that generates </a:t>
            </a:r>
            <a:r>
              <a:rPr lang="en-US" b="1" smtClean="0"/>
              <a:t>control</a:t>
            </a:r>
            <a:r>
              <a:rPr lang="en-US" smtClean="0"/>
              <a:t> signals 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mtClean="0">
                <a:solidFill>
                  <a:srgbClr val="C00000"/>
                </a:solidFill>
              </a:rPr>
              <a:t>Microprogrammed Control: </a:t>
            </a:r>
            <a:r>
              <a:rPr lang="en-US" smtClean="0"/>
              <a:t>Microprogrammed </a:t>
            </a:r>
            <a:r>
              <a:rPr lang="en-US" b="1" smtClean="0"/>
              <a:t>control</a:t>
            </a:r>
            <a:r>
              <a:rPr lang="en-US" smtClean="0"/>
              <a:t> is a </a:t>
            </a:r>
            <a:r>
              <a:rPr lang="en-US" b="1" smtClean="0"/>
              <a:t>control</a:t>
            </a:r>
            <a:r>
              <a:rPr lang="en-US" smtClean="0"/>
              <a:t> mechanism that generates </a:t>
            </a:r>
            <a:r>
              <a:rPr lang="en-US" b="1" smtClean="0"/>
              <a:t>control </a:t>
            </a:r>
            <a:r>
              <a:rPr lang="en-US" smtClean="0"/>
              <a:t>signals by reading a memory called a </a:t>
            </a:r>
            <a:r>
              <a:rPr lang="en-US" b="1" smtClean="0"/>
              <a:t>control</a:t>
            </a:r>
            <a:r>
              <a:rPr lang="en-US" smtClean="0"/>
              <a:t> storage (CS) that contains </a:t>
            </a:r>
            <a:r>
              <a:rPr lang="en-US" b="1" smtClean="0"/>
              <a:t>control</a:t>
            </a:r>
            <a:r>
              <a:rPr lang="en-US" smtClean="0"/>
              <a:t> signals</a:t>
            </a:r>
            <a:endParaRPr lang="en-US" smtClean="0">
              <a:solidFill>
                <a:srgbClr val="C00000"/>
              </a:solidFill>
            </a:endParaRPr>
          </a:p>
          <a:p>
            <a:pPr eaLnBrk="1" hangingPunct="1"/>
            <a:endParaRPr lang="en-US" smtClean="0"/>
          </a:p>
        </p:txBody>
      </p:sp>
      <p:pic>
        <p:nvPicPr>
          <p:cNvPr id="23556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3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DIFFERENCE BETWEEN CONTROL UNITS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95400" y="1919288"/>
          <a:ext cx="8604250" cy="40753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45591"/>
                <a:gridCol w="4258659"/>
              </a:tblGrid>
              <a:tr h="5665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Hardwired Control unit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Microprogrammed</a:t>
                      </a:r>
                      <a:r>
                        <a:rPr lang="en-US" sz="1800" dirty="0" smtClean="0"/>
                        <a:t> control unit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  <a:tr h="640015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sequential circuit that generates control signals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microinstructions in the control memory to generate control signals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  <a:tr h="914313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Hardwired Control Units are difficult to modify, decode and implement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Microprogrammed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Units are easier to modify, decode, implement and capable of handling complex instructions.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  <a:tr h="640015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execution is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much faster.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Speed of operation is slow because it requires frequent memory access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  <a:tr h="91431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</a:t>
                      </a:r>
                      <a:r>
                        <a:rPr lang="en-US" sz="1800" baseline="0" dirty="0" smtClean="0"/>
                        <a:t> do any modifications the entire unit must be redesigned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Modifications</a:t>
                      </a:r>
                      <a:r>
                        <a:rPr lang="en-US" sz="1800" baseline="0" dirty="0" smtClean="0"/>
                        <a:t> can be implemented by changing the micro instructions in the control memory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  <a:tr h="399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More costly to implement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Less costly to Implement</a:t>
                      </a:r>
                      <a:endParaRPr lang="en-US" sz="1800" dirty="0"/>
                    </a:p>
                  </a:txBody>
                  <a:tcPr marL="91441" marR="91441" marT="45710" marB="45710"/>
                </a:tc>
              </a:tr>
            </a:tbl>
          </a:graphicData>
        </a:graphic>
      </p:graphicFrame>
      <p:pic>
        <p:nvPicPr>
          <p:cNvPr id="24602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8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>
              <a:ln>
                <a:noFill/>
              </a:ln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95400" y="1906588"/>
          <a:ext cx="9601200" cy="3162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0600"/>
                <a:gridCol w="4800600"/>
              </a:tblGrid>
              <a:tr h="79057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Hardwired Control unit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Microprogrammed</a:t>
                      </a:r>
                      <a:r>
                        <a:rPr lang="en-US" sz="1800" dirty="0" smtClean="0"/>
                        <a:t> Control unit</a:t>
                      </a:r>
                    </a:p>
                    <a:p>
                      <a:endParaRPr lang="en-US" sz="1800" dirty="0"/>
                    </a:p>
                  </a:txBody>
                  <a:tcPr marT="45709" marB="45709"/>
                </a:tc>
              </a:tr>
              <a:tr h="7905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It is</a:t>
                      </a:r>
                      <a:r>
                        <a:rPr lang="en-US" sz="1800" baseline="0" dirty="0" smtClean="0"/>
                        <a:t> difficult to handle complex instruction</a:t>
                      </a:r>
                      <a:endParaRPr lang="en-US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It is easier</a:t>
                      </a:r>
                      <a:r>
                        <a:rPr lang="en-US" sz="1800" baseline="0" dirty="0" smtClean="0"/>
                        <a:t> to handle complex instruction</a:t>
                      </a:r>
                      <a:endParaRPr lang="en-US" sz="1800" dirty="0"/>
                    </a:p>
                  </a:txBody>
                  <a:tcPr marT="45709" marB="45709"/>
                </a:tc>
              </a:tr>
              <a:tr h="7905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a small instruction set</a:t>
                      </a:r>
                      <a:endParaRPr lang="en-US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Use a large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 instruction set</a:t>
                      </a:r>
                    </a:p>
                    <a:p>
                      <a:endParaRPr lang="en-US" sz="1800" dirty="0"/>
                    </a:p>
                  </a:txBody>
                  <a:tcPr marT="45709" marB="45709"/>
                </a:tc>
              </a:tr>
              <a:tr h="7905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Used in the processors that use a simple</a:t>
                      </a:r>
                      <a:r>
                        <a:rPr lang="en-US" sz="1800" baseline="0" dirty="0" smtClean="0"/>
                        <a:t> instruction set known as RISC</a:t>
                      </a:r>
                      <a:endParaRPr lang="en-US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Used in the processors based</a:t>
                      </a:r>
                      <a:r>
                        <a:rPr lang="en-US" sz="1800" baseline="0" dirty="0" smtClean="0"/>
                        <a:t> on</a:t>
                      </a:r>
                      <a:r>
                        <a:rPr lang="en-US" sz="1800" dirty="0" smtClean="0"/>
                        <a:t> C</a:t>
                      </a:r>
                      <a:r>
                        <a:rPr lang="en-US" sz="1800" baseline="0" dirty="0" smtClean="0"/>
                        <a:t>ISC</a:t>
                      </a:r>
                      <a:endParaRPr lang="en-US" sz="1800" dirty="0"/>
                    </a:p>
                  </a:txBody>
                  <a:tcPr marT="45709" marB="45709"/>
                </a:tc>
              </a:tr>
            </a:tbl>
          </a:graphicData>
        </a:graphic>
      </p:graphicFrame>
      <p:pic>
        <p:nvPicPr>
          <p:cNvPr id="25620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808259" y="301515"/>
            <a:ext cx="10515600" cy="1325563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MICRO PROGRAMMED CONTROL</a:t>
            </a:r>
            <a:endParaRPr lang="en-US" sz="3600" dirty="0" smtClean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buFont typeface="Arial"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 err="1">
                <a:solidFill>
                  <a:srgbClr val="C00000"/>
                </a:solidFill>
              </a:rPr>
              <a:t>Microprogram</a:t>
            </a:r>
            <a:r>
              <a:rPr lang="en-US" dirty="0">
                <a:solidFill>
                  <a:srgbClr val="C00000"/>
                </a:solidFill>
              </a:rPr>
              <a:t> :</a:t>
            </a:r>
          </a:p>
          <a:p>
            <a:pPr algn="just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Program stored in memory that generates all the control signals required to execute the instruction set correctly </a:t>
            </a:r>
          </a:p>
          <a:p>
            <a:pPr algn="just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Consists of microinstructions</a:t>
            </a:r>
          </a:p>
          <a:p>
            <a:pPr algn="just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C00000"/>
                </a:solidFill>
              </a:rPr>
              <a:t>Microinstruction:</a:t>
            </a:r>
          </a:p>
          <a:p>
            <a:pPr algn="just" eaLnBrk="1" fontAlgn="auto" hangingPunct="1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the most elementary instruction in the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such as moving the contents of a register to the arithmetic logic unit (ALU).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628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473" y="881063"/>
            <a:ext cx="10515600" cy="1031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MEMORY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814" y="1307700"/>
            <a:ext cx="10515600" cy="4779962"/>
          </a:xfrm>
        </p:spPr>
        <p:txBody>
          <a:bodyPr rtlCol="0">
            <a:normAutofit/>
          </a:bodyPr>
          <a:lstStyle/>
          <a:p>
            <a:pPr algn="just" eaLnBrk="1" fontAlgn="auto" hangingPunct="1">
              <a:buFont typeface="Arial"/>
              <a:buChar char="•"/>
              <a:defRPr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fontAlgn="auto" hangingPunct="1">
              <a:buFont typeface="Arial"/>
              <a:buNone/>
              <a:defRPr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 memory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is a type of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(Random Access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Memory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which contains addressable storage registers.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is temporarily store in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 memory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Control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memory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can be accessed quicker than main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memory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which speeds up CPU (Central Processing Unit) operations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eaLnBrk="1" fontAlgn="auto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ontrol </a:t>
            </a:r>
            <a:r>
              <a:rPr lang="en-US" b="1" dirty="0">
                <a:solidFill>
                  <a:srgbClr val="C00000"/>
                </a:solidFill>
              </a:rPr>
              <a:t>word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set of ones and zeros in a control variable. The control memory contains control words.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2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11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506538" y="460540"/>
            <a:ext cx="105156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MICROPROGRAMMED CONTROL ORGANIZATION</a:t>
            </a:r>
          </a:p>
        </p:txBody>
      </p:sp>
      <p:pic>
        <p:nvPicPr>
          <p:cNvPr id="2867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8925" y="1879600"/>
            <a:ext cx="9169400" cy="3995738"/>
          </a:xfrm>
        </p:spPr>
      </p:pic>
      <p:pic>
        <p:nvPicPr>
          <p:cNvPr id="28676" name="Picture 2" descr="C:\Users\Shakthi\Desktop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0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550863"/>
            <a:ext cx="9601200" cy="5324475"/>
          </a:xfrm>
        </p:spPr>
        <p:txBody>
          <a:bodyPr rtlCol="0">
            <a:normAutofit lnSpcReduction="10000"/>
          </a:bodyPr>
          <a:lstStyle/>
          <a:p>
            <a:pPr marL="0" indent="0" algn="ctr" eaLnBrk="1" fontAlgn="auto" hangingPunct="1">
              <a:buFont typeface="Arial"/>
              <a:buNone/>
              <a:defRPr/>
            </a:pPr>
            <a:endParaRPr lang="en-US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fontAlgn="auto" hangingPunct="1">
              <a:buFont typeface="Arial"/>
              <a:buNone/>
              <a:defRPr/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MICROPROGRAMMED CONTROL</a:t>
            </a:r>
          </a:p>
          <a:p>
            <a:pPr marL="0" indent="0" algn="ctr" eaLnBrk="1" fontAlgn="auto" hangingPunct="1">
              <a:buFont typeface="Arial"/>
              <a:buNone/>
              <a:defRPr/>
            </a:pPr>
            <a:endParaRPr lang="en-US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fontAlgn="auto" hangingPunct="1">
              <a:buFont typeface="Arial"/>
              <a:buNone/>
              <a:defRPr/>
            </a:pPr>
            <a:endParaRPr lang="en-US" b="1" dirty="0" smtClean="0">
              <a:solidFill>
                <a:srgbClr val="C00000"/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memory is part of a control unit :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Microprogram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Computer Memory (employs 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microprogrammed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unit)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Memory : for storing user program (Machine instruction/data)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 Memory : for storing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microprogram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(Microinstruction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Control Address Register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Specify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address of the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microinstruction</a:t>
            </a:r>
          </a:p>
          <a:p>
            <a:pPr eaLnBrk="1" fontAlgn="auto" hangingPunct="1">
              <a:buFont typeface="Arial"/>
              <a:buChar char="•"/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699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4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6FEE0B7-B556-48AA-9508-F621EA2F95C8}"/>
              </a:ext>
            </a:extLst>
          </p:cNvPr>
          <p:cNvSpPr/>
          <p:nvPr/>
        </p:nvSpPr>
        <p:spPr>
          <a:xfrm>
            <a:off x="277091" y="755636"/>
            <a:ext cx="114117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magnitude of the two numbers be  A and B. </a:t>
            </a:r>
          </a:p>
          <a:p>
            <a:pPr algn="just"/>
            <a:r>
              <a:rPr lang="en-GB" sz="2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signed numbers are added or subtracted we find that there are eight different conditions to consider, depending on the sign of the numbers and the operation performed.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equal numbers are subtracted, the result should be +0 not -0.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AC784D-8EDE-42F2-A906-0AA4D7E60216}"/>
              </a:ext>
            </a:extLst>
          </p:cNvPr>
          <p:cNvSpPr/>
          <p:nvPr/>
        </p:nvSpPr>
        <p:spPr>
          <a:xfrm>
            <a:off x="277091" y="3144734"/>
            <a:ext cx="117486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signs of A and B are identical add the two magnitudes and attach the sign of A to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signs of A and B are different (identical), compare the magnitudes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subtract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number from the larger.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sign of the result to be the same as A if A &gt; B or the complement of the sign of A if A &lt; B. If the two magnitudes are equal, subtract B from A and make the sign of the result positive.</a:t>
            </a:r>
          </a:p>
        </p:txBody>
      </p:sp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32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06538" y="428735"/>
            <a:ext cx="105156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MICROPROGRAMMED CONTROL</a:t>
            </a:r>
            <a:endParaRPr lang="en-US" sz="2400" dirty="0" smtClean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buFont typeface="Arial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Next Address </a:t>
            </a:r>
            <a:r>
              <a:rPr lang="en-US" b="1" dirty="0" smtClean="0">
                <a:solidFill>
                  <a:srgbClr val="C00000"/>
                </a:solidFill>
              </a:rPr>
              <a:t>Generator</a:t>
            </a:r>
            <a:endParaRPr lang="en-US" b="1" dirty="0">
              <a:solidFill>
                <a:srgbClr val="C00000"/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 the address sequence that is read from control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memory</a:t>
            </a: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Control Data Register </a:t>
            </a:r>
            <a:r>
              <a:rPr lang="en-US" b="1" dirty="0" smtClean="0">
                <a:solidFill>
                  <a:srgbClr val="C00000"/>
                </a:solidFill>
              </a:rPr>
              <a:t>( </a:t>
            </a:r>
            <a:r>
              <a:rPr lang="en-US" b="1" dirty="0">
                <a:solidFill>
                  <a:srgbClr val="C00000"/>
                </a:solidFill>
              </a:rPr>
              <a:t>Pipeline Register ) </a:t>
            </a:r>
            <a:endParaRPr lang="en-US" b="1" dirty="0" smtClean="0">
              <a:solidFill>
                <a:srgbClr val="C00000"/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Hold the microinstruction read from control memory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Allows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execution of the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microoperations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specified by the control word simultaneously with the generation of the next microinstruction</a:t>
            </a:r>
          </a:p>
        </p:txBody>
      </p:sp>
      <p:pic>
        <p:nvPicPr>
          <p:cNvPr id="30724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1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784406" y="237905"/>
            <a:ext cx="10515600" cy="1325563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n>
                  <a:noFill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ADDRESS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Microinstructions are stored in control memory in groups, with each group specifying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routine.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Each computer instruction has its own micro program routine in the control memory to generate the micro operation that executes the instruction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 that controls the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sequencing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of the control memory must be capable of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the microinstructions within a routine and be able to branch from one routine to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another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When all the execution of the instruction is completed control must return to the fetch routine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accomplished by executing an unconditional branch micro instruction to the first address of the fetch routine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1748" name="Picture 2" descr="C:\Users\Shakthi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1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>
              <a:ln>
                <a:noFill/>
              </a:ln>
            </a:endParaRPr>
          </a:p>
        </p:txBody>
      </p:sp>
      <p:pic>
        <p:nvPicPr>
          <p:cNvPr id="3277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982663"/>
            <a:ext cx="9601200" cy="4719637"/>
          </a:xfrm>
        </p:spPr>
      </p:pic>
      <p:pic>
        <p:nvPicPr>
          <p:cNvPr id="32772" name="Picture 2" descr="C:\Users\Shakthi\Desktop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6538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2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2014538" y="3846513"/>
            <a:ext cx="8159750" cy="95408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3796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108075"/>
            <a:ext cx="10302875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E20F4E-C1C7-4A24-970E-BBAA9652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AND SUBTRACTION OF SIGNED MAGNITUDE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A2E8D3C-3E0E-4C47-9986-BD84BB5C5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587" y="2069466"/>
            <a:ext cx="9389729" cy="435133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84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D3C393-1CD6-4750-BB2F-876E26B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866" y="2753264"/>
            <a:ext cx="2986268" cy="1351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822A7E-4C10-4E1B-89CD-4A8FCC69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10" y="1255931"/>
            <a:ext cx="7693890" cy="5191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6D86F4-771A-4902-B52B-AA75CE719E75}"/>
              </a:ext>
            </a:extLst>
          </p:cNvPr>
          <p:cNvSpPr txBox="1"/>
          <p:nvPr/>
        </p:nvSpPr>
        <p:spPr>
          <a:xfrm>
            <a:off x="0" y="163796"/>
            <a:ext cx="11850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Hardware implementation for signed addition and subtraction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0C300D-FAC6-4B16-9C67-3BA656F51735}"/>
              </a:ext>
            </a:extLst>
          </p:cNvPr>
          <p:cNvSpPr txBox="1"/>
          <p:nvPr/>
        </p:nvSpPr>
        <p:spPr>
          <a:xfrm>
            <a:off x="208001" y="1001417"/>
            <a:ext cx="53500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</a:rPr>
              <a:t>It consists of registers A and B and sign flip-flops As, and </a:t>
            </a:r>
            <a:r>
              <a:rPr lang="en-GB" sz="2000" dirty="0" err="1" smtClean="0">
                <a:solidFill>
                  <a:srgbClr val="002060"/>
                </a:solidFill>
              </a:rPr>
              <a:t>Bs</a:t>
            </a:r>
            <a:r>
              <a:rPr lang="en-GB" sz="2000" dirty="0" smtClean="0">
                <a:solidFill>
                  <a:srgbClr val="002060"/>
                </a:solidFill>
              </a:rPr>
              <a:t> </a:t>
            </a:r>
            <a:r>
              <a:rPr lang="en-GB" sz="2000" dirty="0">
                <a:solidFill>
                  <a:srgbClr val="002060"/>
                </a:solidFill>
              </a:rPr>
              <a:t>.</a:t>
            </a:r>
          </a:p>
          <a:p>
            <a:endParaRPr lang="en-GB" sz="2000" dirty="0">
              <a:solidFill>
                <a:srgbClr val="002060"/>
              </a:solidFill>
            </a:endParaRPr>
          </a:p>
          <a:p>
            <a:r>
              <a:rPr lang="en-GB" sz="2000" dirty="0">
                <a:solidFill>
                  <a:srgbClr val="002060"/>
                </a:solidFill>
              </a:rPr>
              <a:t>The add-overflow flip-flop AVF holds the overflow bit when A and B are added.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The addition of A plus B is done through the parallel adder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The S (sum) output of the adder is applied to the input of the A register.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 err="1"/>
              <a:t>complementer</a:t>
            </a:r>
            <a:r>
              <a:rPr lang="en-GB" sz="2000" dirty="0"/>
              <a:t> provides an output of B or the complement of B depending on the state of the mode control M.</a:t>
            </a:r>
          </a:p>
        </p:txBody>
      </p:sp>
      <p:sp>
        <p:nvSpPr>
          <p:cNvPr id="6" name="object 4"/>
          <p:cNvSpPr/>
          <p:nvPr/>
        </p:nvSpPr>
        <p:spPr>
          <a:xfrm>
            <a:off x="33528" y="5605734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06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1E1B261-29F0-4812-B658-4E632255311D}"/>
              </a:ext>
            </a:extLst>
          </p:cNvPr>
          <p:cNvSpPr/>
          <p:nvPr/>
        </p:nvSpPr>
        <p:spPr>
          <a:xfrm>
            <a:off x="480291" y="435523"/>
            <a:ext cx="10368107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3200" dirty="0" smtClean="0">
                <a:solidFill>
                  <a:srgbClr val="FF0000"/>
                </a:solidFill>
              </a:rPr>
              <a:t>Parallel Adder- Full Adder and </a:t>
            </a:r>
            <a:r>
              <a:rPr lang="en-GB" sz="3200" dirty="0" err="1" smtClean="0">
                <a:solidFill>
                  <a:srgbClr val="FF0000"/>
                </a:solidFill>
              </a:rPr>
              <a:t>complementer</a:t>
            </a:r>
            <a:r>
              <a:rPr lang="en-GB" sz="3200" dirty="0" smtClean="0">
                <a:solidFill>
                  <a:srgbClr val="FF0000"/>
                </a:solidFill>
              </a:rPr>
              <a:t>-Ex-OR gate</a:t>
            </a:r>
            <a:endParaRPr lang="en-GB" sz="3200" dirty="0">
              <a:solidFill>
                <a:srgbClr val="FF0000"/>
              </a:solidFill>
            </a:endParaRPr>
          </a:p>
          <a:p>
            <a:endParaRPr lang="en-GB" sz="3200" dirty="0" smtClean="0">
              <a:solidFill>
                <a:srgbClr val="002060"/>
              </a:solidFill>
            </a:endParaRPr>
          </a:p>
          <a:p>
            <a:r>
              <a:rPr lang="en-GB" sz="2800" dirty="0" smtClean="0">
                <a:solidFill>
                  <a:srgbClr val="002060"/>
                </a:solidFill>
              </a:rPr>
              <a:t>The </a:t>
            </a:r>
            <a:r>
              <a:rPr lang="en-GB" sz="2800" dirty="0">
                <a:solidFill>
                  <a:srgbClr val="002060"/>
                </a:solidFill>
              </a:rPr>
              <a:t>output carry is transferred to flip-flop E, where it can be checked </a:t>
            </a:r>
            <a:r>
              <a:rPr lang="en-GB" sz="2800" dirty="0" smtClean="0">
                <a:solidFill>
                  <a:srgbClr val="002060"/>
                </a:solidFill>
              </a:rPr>
              <a:t>to determine </a:t>
            </a:r>
            <a:r>
              <a:rPr lang="en-GB" sz="2800" dirty="0">
                <a:solidFill>
                  <a:srgbClr val="002060"/>
                </a:solidFill>
              </a:rPr>
              <a:t>the relative magnitudes of the two numbers. </a:t>
            </a:r>
          </a:p>
          <a:p>
            <a:endParaRPr lang="en-GB" sz="2800" dirty="0">
              <a:solidFill>
                <a:srgbClr val="002060"/>
              </a:solidFill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The M signal is also applied to the input carry of the adder. </a:t>
            </a:r>
          </a:p>
          <a:p>
            <a:r>
              <a:rPr lang="en-GB" sz="2800" dirty="0">
                <a:solidFill>
                  <a:srgbClr val="002060"/>
                </a:solidFill>
              </a:rPr>
              <a:t>When M = 0, the output of B is transferred to the adder, the input carry is 0, and the output of the adder is equal to the sum </a:t>
            </a:r>
            <a:r>
              <a:rPr lang="en-GB" sz="2800" dirty="0">
                <a:solidFill>
                  <a:srgbClr val="FF0000"/>
                </a:solidFill>
              </a:rPr>
              <a:t>A + B. </a:t>
            </a:r>
          </a:p>
          <a:p>
            <a:endParaRPr lang="en-GB" sz="2800" dirty="0">
              <a:solidFill>
                <a:srgbClr val="002060"/>
              </a:solidFill>
            </a:endParaRPr>
          </a:p>
          <a:p>
            <a:r>
              <a:rPr lang="en-GB" sz="2800" dirty="0">
                <a:solidFill>
                  <a:srgbClr val="002060"/>
                </a:solidFill>
              </a:rPr>
              <a:t>When M = I, the l's complement of B is applied to the adder, the input carry is I, and output S = A + BCOMPLEMENT + 1. This is equal to A plus the 2's complement of B, which is equivalent to the subtraction </a:t>
            </a:r>
            <a:endParaRPr lang="en-GB" sz="2800" dirty="0" smtClean="0">
              <a:solidFill>
                <a:srgbClr val="00206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A </a:t>
            </a:r>
            <a:r>
              <a:rPr lang="en-GB" sz="2800" dirty="0">
                <a:solidFill>
                  <a:srgbClr val="FF0000"/>
                </a:solidFill>
              </a:rPr>
              <a:t>- B.</a:t>
            </a:r>
          </a:p>
        </p:txBody>
      </p:sp>
      <p:sp>
        <p:nvSpPr>
          <p:cNvPr id="4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28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DDB954-6EFA-4E29-9006-1F82ED01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428624"/>
            <a:ext cx="7010399" cy="6679525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1A07C590-9478-4F18-8FB8-8F621395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4" y="3079750"/>
            <a:ext cx="4314825" cy="377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745C99-2250-4FC9-80D9-D54FBAFB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28625"/>
            <a:ext cx="4314825" cy="2171700"/>
          </a:xfrm>
          <a:prstGeom prst="rect">
            <a:avLst/>
          </a:prstGeom>
        </p:spPr>
      </p:pic>
      <p:sp>
        <p:nvSpPr>
          <p:cNvPr id="6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83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D401FB-5AC9-490D-8AFB-13268C56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33450"/>
            <a:ext cx="4524375" cy="521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D2993A-EF7B-42DC-A6BC-F63630C8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32" y="933450"/>
            <a:ext cx="6530293" cy="521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10BFD1-58E0-4E7C-91E8-1337162C8CEB}"/>
              </a:ext>
            </a:extLst>
          </p:cNvPr>
          <p:cNvSpPr txBox="1"/>
          <p:nvPr/>
        </p:nvSpPr>
        <p:spPr>
          <a:xfrm>
            <a:off x="3533775" y="200025"/>
            <a:ext cx="597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Hardware and algorithm for signed 2s complement addition and subtraction</a:t>
            </a:r>
          </a:p>
        </p:txBody>
      </p:sp>
      <p:sp>
        <p:nvSpPr>
          <p:cNvPr id="7" name="object 4"/>
          <p:cNvSpPr/>
          <p:nvPr/>
        </p:nvSpPr>
        <p:spPr>
          <a:xfrm>
            <a:off x="33528" y="0"/>
            <a:ext cx="775933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18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</TotalTime>
  <Words>1089</Words>
  <Application>Microsoft Office PowerPoint</Application>
  <PresentationFormat>Custom</PresentationFormat>
  <Paragraphs>156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SCSA1402-COMPUTER ARCHITECTURE AND ORGANIZATION</vt:lpstr>
      <vt:lpstr>PowerPoint Presentation</vt:lpstr>
      <vt:lpstr> Algorithm for addition and subtraction</vt:lpstr>
      <vt:lpstr>PowerPoint Presentation</vt:lpstr>
      <vt:lpstr>ADDITION AND SUBTRACTION OF SIGNED MAGNITUDE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Diagram of control unit</vt:lpstr>
      <vt:lpstr>Control unit : FUNCTIONS</vt:lpstr>
      <vt:lpstr>CONTROL UNIT</vt:lpstr>
      <vt:lpstr>CONTROL UNIT</vt:lpstr>
      <vt:lpstr>TYPES OF CONTROL UNIT</vt:lpstr>
      <vt:lpstr>DIFFERENCE BETWEEN CONTROL UNITS</vt:lpstr>
      <vt:lpstr>PowerPoint Presentation</vt:lpstr>
      <vt:lpstr>MICRO PROGRAMMED CONTROL</vt:lpstr>
      <vt:lpstr> CONTROL MEMORY</vt:lpstr>
      <vt:lpstr>MICROPROGRAMMED CONTROL ORGANIZATION</vt:lpstr>
      <vt:lpstr>PowerPoint Presentation</vt:lpstr>
      <vt:lpstr>MICROPROGRAMMED CONTROL</vt:lpstr>
      <vt:lpstr>ADDRESS SEQUENCING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Sivagami Ammu</dc:creator>
  <cp:lastModifiedBy>HP</cp:lastModifiedBy>
  <cp:revision>85</cp:revision>
  <dcterms:created xsi:type="dcterms:W3CDTF">2020-06-18T07:15:37Z</dcterms:created>
  <dcterms:modified xsi:type="dcterms:W3CDTF">2021-03-20T08:55:42Z</dcterms:modified>
</cp:coreProperties>
</file>